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0" r:id="rId4"/>
    <p:sldId id="261" r:id="rId5"/>
    <p:sldId id="262" r:id="rId6"/>
    <p:sldId id="263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Black" panose="02000000000000000000" pitchFamily="2" charset="0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italic r:id="rId21"/>
    </p:embeddedFont>
  </p:embeddedFontLst>
  <p:defaultTextStyle>
    <a:defPPr>
      <a:defRPr lang="en-US"/>
    </a:defPPr>
    <a:lvl1pPr marL="0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554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109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663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217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2771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326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599880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434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BCC5"/>
    <a:srgbClr val="84D0D9"/>
    <a:srgbClr val="4594D3"/>
    <a:srgbClr val="F287B7"/>
    <a:srgbClr val="D5E05B"/>
    <a:srgbClr val="F16682"/>
    <a:srgbClr val="B1D249"/>
    <a:srgbClr val="EE3135"/>
    <a:srgbClr val="45B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4D97B-A44C-4A5B-9205-F14C5A5C304A}" v="11" dt="2021-09-30T11:57:33.742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orient="horz" pos="2160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C0F18-BC14-534D-8E72-8393DEAEE11F}" type="datetimeFigureOut">
              <a:rPr lang="nl-NL" smtClean="0"/>
              <a:t>6-10-2021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21D2F-8C2F-F245-AE96-3E43BC318AA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099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696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348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3219120B-802D-714D-A355-5E5248A1282C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blipFill dpi="0" rotWithShape="0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1" t="4" b="4"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2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midden tint">
            <a:extLst>
              <a:ext uri="{FF2B5EF4-FFF2-40B4-BE49-F238E27FC236}">
                <a16:creationId xmlns:a16="http://schemas.microsoft.com/office/drawing/2014/main" id="{3ABD8499-5AD5-934D-BF51-A6ACDE0ECD6C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7" name="Vlak schuine baan lichte tint">
            <a:extLst>
              <a:ext uri="{FF2B5EF4-FFF2-40B4-BE49-F238E27FC236}">
                <a16:creationId xmlns:a16="http://schemas.microsoft.com/office/drawing/2014/main" id="{437355D1-98E4-1A42-8DD5-BDC298EDBD0F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1368"/>
            <a:ext cx="7494192" cy="419163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43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77959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midden tint">
            <a:extLst>
              <a:ext uri="{FF2B5EF4-FFF2-40B4-BE49-F238E27FC236}">
                <a16:creationId xmlns:a16="http://schemas.microsoft.com/office/drawing/2014/main" id="{1FE42606-7492-BC47-9317-B936C46D3A09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7" name="Vlak schuine baan lichte tint">
            <a:extLst>
              <a:ext uri="{FF2B5EF4-FFF2-40B4-BE49-F238E27FC236}">
                <a16:creationId xmlns:a16="http://schemas.microsoft.com/office/drawing/2014/main" id="{6AF4B0D8-EF92-7948-BFB6-076C23311E69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1368"/>
            <a:ext cx="7494192" cy="419163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43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832015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midden tint">
            <a:extLst>
              <a:ext uri="{FF2B5EF4-FFF2-40B4-BE49-F238E27FC236}">
                <a16:creationId xmlns:a16="http://schemas.microsoft.com/office/drawing/2014/main" id="{4E51D5D7-0A43-1642-BCF5-3E08A87AEFB5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7" name="Vlak schuine baan lichte tint">
            <a:extLst>
              <a:ext uri="{FF2B5EF4-FFF2-40B4-BE49-F238E27FC236}">
                <a16:creationId xmlns:a16="http://schemas.microsoft.com/office/drawing/2014/main" id="{2F35CA9E-46F3-F64D-BB2E-F0F6D745CBF6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7965"/>
            <a:ext cx="7494192" cy="42001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50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546619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lak schuine baan lichte tint">
            <a:extLst>
              <a:ext uri="{FF2B5EF4-FFF2-40B4-BE49-F238E27FC236}">
                <a16:creationId xmlns:a16="http://schemas.microsoft.com/office/drawing/2014/main" id="{C2C5D965-25BB-E648-A3DD-F8C2434554C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34CD8D0E-D5FE-AB4E-B91D-A63750A0A14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24801"/>
            <a:ext cx="10502710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81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e tint">
            <a:extLst>
              <a:ext uri="{FF2B5EF4-FFF2-40B4-BE49-F238E27FC236}">
                <a16:creationId xmlns:a16="http://schemas.microsoft.com/office/drawing/2014/main" id="{A9166EB9-3C6B-734B-BD20-4003794492D7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D143E9C1-06CB-9944-989A-A7499BAAC83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24801"/>
            <a:ext cx="10502710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3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e tint">
            <a:extLst>
              <a:ext uri="{FF2B5EF4-FFF2-40B4-BE49-F238E27FC236}">
                <a16:creationId xmlns:a16="http://schemas.microsoft.com/office/drawing/2014/main" id="{8D21E1A3-E065-1F48-80E2-CC91DEB4B6B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CFB3ED60-2493-374F-9C13-CB6FFDE596C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09481"/>
            <a:ext cx="10502710" cy="422352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12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94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e tint">
            <a:extLst>
              <a:ext uri="{FF2B5EF4-FFF2-40B4-BE49-F238E27FC236}">
                <a16:creationId xmlns:a16="http://schemas.microsoft.com/office/drawing/2014/main" id="{BDEEA749-7267-684E-A805-9E6951559CC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9A7BE3C5-7375-E74C-AC31-70CCA6AF652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09481"/>
            <a:ext cx="10502710" cy="422352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12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56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6A4B30B8-7224-604B-A663-E6262193E74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EFE6D5F1-1065-534E-BC83-D523BB23920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24801"/>
            <a:ext cx="5021657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24801"/>
            <a:ext cx="5021656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326879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402217F6-2937-1241-B02A-61F7DDBD220A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14E62E69-4778-FD4A-A079-D8A8934E44C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24801"/>
            <a:ext cx="5021657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24801"/>
            <a:ext cx="5021656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692127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C7CD140F-5117-4F46-BD75-BD6655EF989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71C36237-F56F-2746-90CC-40F0CED93407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32550"/>
            <a:ext cx="5021657" cy="420045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32550"/>
            <a:ext cx="5021656" cy="420045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35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89329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AC6236D9-0BB8-D84A-9772-73C8858B6799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blipFill dpi="0" rotWithShape="0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1" t="4" b="4"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236939C0-D5A8-5E47-AFE8-C7E4B66FE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29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EF00CBBE-1E1D-A749-B840-5F38DFD49F6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9A4B76DF-C00B-864C-A857-F6E6E51518C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15702"/>
            <a:ext cx="5021657" cy="421730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15702"/>
            <a:ext cx="5021656" cy="421730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182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790173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lichte tint">
            <a:extLst>
              <a:ext uri="{FF2B5EF4-FFF2-40B4-BE49-F238E27FC236}">
                <a16:creationId xmlns:a16="http://schemas.microsoft.com/office/drawing/2014/main" id="{4BBEF99B-6617-E345-B21A-06C41B4770A1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D46EC306-2C88-DA47-A03E-282D90B11D6A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donkere tint">
            <a:extLst>
              <a:ext uri="{FF2B5EF4-FFF2-40B4-BE49-F238E27FC236}">
                <a16:creationId xmlns:a16="http://schemas.microsoft.com/office/drawing/2014/main" id="{97CC70D8-45D2-4643-9521-4E8A3B2B439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299"/>
            <a:ext cx="927429" cy="32377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70"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8079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EA962603-A935-7D4C-8AFF-864F13BB71A4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DB495978-F3B1-DE4E-A099-498414A04BB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donkere tint">
            <a:extLst>
              <a:ext uri="{FF2B5EF4-FFF2-40B4-BE49-F238E27FC236}">
                <a16:creationId xmlns:a16="http://schemas.microsoft.com/office/drawing/2014/main" id="{54413BCD-1F44-6045-AA8D-A73DD354C47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299"/>
            <a:ext cx="927429" cy="3237701"/>
          </a:xfrm>
          <a:prstGeom prst="rtTriangle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705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4150B2C0-4A43-A549-8C41-06EA60A22AD1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95235405-6F95-0648-A272-F8C2CF90C8C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donkere tint">
            <a:extLst>
              <a:ext uri="{FF2B5EF4-FFF2-40B4-BE49-F238E27FC236}">
                <a16:creationId xmlns:a16="http://schemas.microsoft.com/office/drawing/2014/main" id="{C4897849-90E8-0441-9FE1-4798AB24B34C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299"/>
            <a:ext cx="927429" cy="3237701"/>
          </a:xfrm>
          <a:prstGeom prst="rtTriangle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77478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ROZ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r="4564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40342589-3060-C140-B76D-2E667DD2222A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7FB31F4D-309E-2D44-BCAC-1C8C30BB8E3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donkere tint">
            <a:extLst>
              <a:ext uri="{FF2B5EF4-FFF2-40B4-BE49-F238E27FC236}">
                <a16:creationId xmlns:a16="http://schemas.microsoft.com/office/drawing/2014/main" id="{C428FE92-42E4-914F-94BD-FBE21969E94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299"/>
            <a:ext cx="927429" cy="3237701"/>
          </a:xfrm>
          <a:prstGeom prst="rtTriangle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98873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C010B86B-7169-C04C-B896-53213F167F74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5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0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FD7BF293-F421-F04B-BFF3-1A4AFD7D1786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5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D40FCAC0-591A-AA4F-A753-6B0E2B9CD1BC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5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4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11FE9FE8-9870-4341-A6D3-173AA882EAA3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5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midden">
            <a:extLst>
              <a:ext uri="{FF2B5EF4-FFF2-40B4-BE49-F238E27FC236}">
                <a16:creationId xmlns:a16="http://schemas.microsoft.com/office/drawing/2014/main" id="{10885C01-C9F8-4441-A8A3-E7A590358E4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36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BD056CDF-82EF-B146-9CF5-986FC594446C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blipFill dpi="0" rotWithShape="0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4" b="4"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D3C72E09-F4B1-1645-8790-5E40E4AC03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0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midden">
            <a:extLst>
              <a:ext uri="{FF2B5EF4-FFF2-40B4-BE49-F238E27FC236}">
                <a16:creationId xmlns:a16="http://schemas.microsoft.com/office/drawing/2014/main" id="{BADFF6E1-E7B5-5F4B-B511-B73DE84230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16" t="-2" r="-2226" b="-2"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8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midden">
            <a:extLst>
              <a:ext uri="{FF2B5EF4-FFF2-40B4-BE49-F238E27FC236}">
                <a16:creationId xmlns:a16="http://schemas.microsoft.com/office/drawing/2014/main" id="{6CF6F460-CA9B-6A45-86C8-ADFAAB7D043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midden">
            <a:extLst>
              <a:ext uri="{FF2B5EF4-FFF2-40B4-BE49-F238E27FC236}">
                <a16:creationId xmlns:a16="http://schemas.microsoft.com/office/drawing/2014/main" id="{08D1BC75-34FC-CF47-B0C0-224AAE21AD7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014257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">
            <a:extLst>
              <a:ext uri="{FF2B5EF4-FFF2-40B4-BE49-F238E27FC236}">
                <a16:creationId xmlns:a16="http://schemas.microsoft.com/office/drawing/2014/main" id="{86C8030C-BE43-E941-B2E2-3FF2DF8E67AD}"/>
              </a:ext>
            </a:extLst>
          </p:cNvPr>
          <p:cNvSpPr>
            <a:spLocks noChangeAspect="1"/>
          </p:cNvSpPr>
          <p:nvPr userDrawn="1"/>
        </p:nvSpPr>
        <p:spPr>
          <a:xfrm>
            <a:off x="7293519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7524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6520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0142577" cy="6858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">
            <a:extLst>
              <a:ext uri="{FF2B5EF4-FFF2-40B4-BE49-F238E27FC236}">
                <a16:creationId xmlns:a16="http://schemas.microsoft.com/office/drawing/2014/main" id="{875027AE-5040-7E4D-843D-FB25C535A559}"/>
              </a:ext>
            </a:extLst>
          </p:cNvPr>
          <p:cNvSpPr>
            <a:spLocks noChangeAspect="1"/>
          </p:cNvSpPr>
          <p:nvPr userDrawn="1"/>
        </p:nvSpPr>
        <p:spPr>
          <a:xfrm>
            <a:off x="7293519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7524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8613074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0142577" cy="6858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422846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0142577" cy="6858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2417432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AA8F02EA-F693-CB4F-926D-07DEF0F44E3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626353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79A870DF-E39D-F64D-8A9C-3F6576C5D05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08787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DC702DDE-0A02-714A-9AA5-AD7D8BB16E65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09201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3315BA8D-9B15-4241-9E55-E0BB08556798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blipFill dpi="0" rotWithShape="0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4" b="4"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0AAF3FA3-599E-7E42-8C8E-089732579D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7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4F0CBA61-F0A8-F24E-B41F-3C0D5284B4D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00570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4" name="Vlak midden">
            <a:extLst>
              <a:ext uri="{FF2B5EF4-FFF2-40B4-BE49-F238E27FC236}">
                <a16:creationId xmlns:a16="http://schemas.microsoft.com/office/drawing/2014/main" id="{C67CC318-86C5-5142-AED7-2CEF6FC50B01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5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9A8AAFA4-A14B-764D-82B8-1E1E7626C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E2DDB8AB-C5B1-144E-8B8E-35C77E5B2921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5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CBD60294-25FF-AF4C-BD6E-26201C9C7D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7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8" name="Vlak midden">
            <a:extLst>
              <a:ext uri="{FF2B5EF4-FFF2-40B4-BE49-F238E27FC236}">
                <a16:creationId xmlns:a16="http://schemas.microsoft.com/office/drawing/2014/main" id="{CB332BDD-8389-F245-B235-0244B41DF1F2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5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9" name="Logo WH zwart">
            <a:extLst>
              <a:ext uri="{FF2B5EF4-FFF2-40B4-BE49-F238E27FC236}">
                <a16:creationId xmlns:a16="http://schemas.microsoft.com/office/drawing/2014/main" id="{65794722-3E8E-E44D-832C-63CED1C558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5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ROO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8" name="Vlak midden">
            <a:extLst>
              <a:ext uri="{FF2B5EF4-FFF2-40B4-BE49-F238E27FC236}">
                <a16:creationId xmlns:a16="http://schemas.microsoft.com/office/drawing/2014/main" id="{D0DAD712-5DFA-6D49-BA44-7BD5ADC79E5E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5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9" name="Logo WH zwart">
            <a:extLst>
              <a:ext uri="{FF2B5EF4-FFF2-40B4-BE49-F238E27FC236}">
                <a16:creationId xmlns:a16="http://schemas.microsoft.com/office/drawing/2014/main" id="{E0AE2195-B538-1248-A94B-DB0E4C6CC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40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lak schuine baan midden tint">
            <a:extLst>
              <a:ext uri="{FF2B5EF4-FFF2-40B4-BE49-F238E27FC236}">
                <a16:creationId xmlns:a16="http://schemas.microsoft.com/office/drawing/2014/main" id="{C2948297-D835-2746-BA34-A90DF1975249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lichte tint">
            <a:extLst>
              <a:ext uri="{FF2B5EF4-FFF2-40B4-BE49-F238E27FC236}">
                <a16:creationId xmlns:a16="http://schemas.microsoft.com/office/drawing/2014/main" id="{DC2E89C7-8F34-4B47-95BE-00070118FAB0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1368"/>
            <a:ext cx="7494192" cy="419163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43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7054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684" y="1247903"/>
            <a:ext cx="10515600" cy="667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4315" y="2041635"/>
            <a:ext cx="5721234" cy="41936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3"/>
          </p:nvPr>
        </p:nvSpPr>
        <p:spPr>
          <a:xfrm>
            <a:off x="2260045" y="6356351"/>
            <a:ext cx="3241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nl-NL"/>
          </a:p>
        </p:txBody>
      </p:sp>
      <p:sp>
        <p:nvSpPr>
          <p:cNvPr id="6" name="Paginanummer"/>
          <p:cNvSpPr>
            <a:spLocks noGrp="1"/>
          </p:cNvSpPr>
          <p:nvPr>
            <p:ph type="sldNum" sz="quarter" idx="4"/>
          </p:nvPr>
        </p:nvSpPr>
        <p:spPr>
          <a:xfrm>
            <a:off x="1269602" y="6356351"/>
            <a:ext cx="80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B3761A81-E545-3C41-97A5-08DA8ED0F4C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87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80" r:id="rId3"/>
    <p:sldLayoutId id="2147483681" r:id="rId4"/>
    <p:sldLayoutId id="2147483672" r:id="rId5"/>
    <p:sldLayoutId id="2147483682" r:id="rId6"/>
    <p:sldLayoutId id="2147483683" r:id="rId7"/>
    <p:sldLayoutId id="2147483684" r:id="rId8"/>
    <p:sldLayoutId id="2147483662" r:id="rId9"/>
    <p:sldLayoutId id="2147483685" r:id="rId10"/>
    <p:sldLayoutId id="2147483686" r:id="rId11"/>
    <p:sldLayoutId id="2147483687" r:id="rId12"/>
    <p:sldLayoutId id="2147483673" r:id="rId13"/>
    <p:sldLayoutId id="2147483688" r:id="rId14"/>
    <p:sldLayoutId id="2147483689" r:id="rId15"/>
    <p:sldLayoutId id="2147483690" r:id="rId16"/>
    <p:sldLayoutId id="2147483674" r:id="rId17"/>
    <p:sldLayoutId id="2147483695" r:id="rId18"/>
    <p:sldLayoutId id="2147483696" r:id="rId19"/>
    <p:sldLayoutId id="2147483697" r:id="rId20"/>
    <p:sldLayoutId id="2147483667" r:id="rId21"/>
    <p:sldLayoutId id="2147483691" r:id="rId22"/>
    <p:sldLayoutId id="2147483692" r:id="rId23"/>
    <p:sldLayoutId id="2147483693" r:id="rId24"/>
    <p:sldLayoutId id="2147483675" r:id="rId25"/>
    <p:sldLayoutId id="2147483698" r:id="rId26"/>
    <p:sldLayoutId id="2147483699" r:id="rId27"/>
    <p:sldLayoutId id="2147483700" r:id="rId28"/>
    <p:sldLayoutId id="2147483676" r:id="rId29"/>
    <p:sldLayoutId id="2147483701" r:id="rId30"/>
    <p:sldLayoutId id="2147483702" r:id="rId31"/>
    <p:sldLayoutId id="2147483703" r:id="rId32"/>
    <p:sldLayoutId id="2147483677" r:id="rId33"/>
    <p:sldLayoutId id="2147483704" r:id="rId34"/>
    <p:sldLayoutId id="2147483705" r:id="rId35"/>
    <p:sldLayoutId id="2147483706" r:id="rId36"/>
    <p:sldLayoutId id="2147483678" r:id="rId37"/>
    <p:sldLayoutId id="2147483707" r:id="rId38"/>
    <p:sldLayoutId id="2147483708" r:id="rId39"/>
    <p:sldLayoutId id="2147483709" r:id="rId40"/>
  </p:sldLayoutIdLst>
  <p:hf sldNum="0" hdr="0" ftr="0" dt="0"/>
  <p:txStyles>
    <p:titleStyle>
      <a:lvl1pPr algn="l" defTabSz="914217" rtl="0" eaLnBrk="1" latinLnBrk="0" hangingPunct="1">
        <a:lnSpc>
          <a:spcPct val="100000"/>
        </a:lnSpc>
        <a:spcBef>
          <a:spcPct val="0"/>
        </a:spcBef>
        <a:buNone/>
        <a:defRPr sz="3499" b="1" i="0" kern="1200">
          <a:solidFill>
            <a:schemeClr val="tx1"/>
          </a:solidFill>
          <a:latin typeface="Roboto Black" panose="02000000000000000000" pitchFamily="2" charset="0"/>
          <a:ea typeface="Roboto Black" panose="02000000000000000000" pitchFamily="2" charset="0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spcAft>
          <a:spcPts val="500"/>
        </a:spcAft>
        <a:buFont typeface="Arial" panose="020B0604020202020204" pitchFamily="34" charset="0"/>
        <a:buChar char="•"/>
        <a:defRPr sz="2799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nerdygadgets-fork/nerdygadgets/browse.php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E83D0BCA-FEB8-4BCF-8BAF-7A3DFC397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none" dirty="0" err="1"/>
              <a:t>Groep</a:t>
            </a:r>
            <a:r>
              <a:rPr lang="en-US" u="none" dirty="0"/>
              <a:t> 3: Ole, Thijs, Jason, </a:t>
            </a:r>
            <a:r>
              <a:rPr lang="en-US" u="none" dirty="0" err="1"/>
              <a:t>Wouter</a:t>
            </a:r>
            <a:r>
              <a:rPr lang="en-US" u="none" dirty="0"/>
              <a:t>, Peter &amp; Jurre</a:t>
            </a:r>
            <a:endParaRPr lang="nl-NL" u="non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D5F17D-4615-4FE5-A04C-E1AECC621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dirty="0"/>
              <a:t>KBS </a:t>
            </a:r>
            <a:r>
              <a:rPr lang="nl-NL" dirty="0" err="1"/>
              <a:t>NerdyGadgets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833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A704A6-8F05-4503-AA22-53A725EF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Uitwerking acceptatietest ‘Bekijken producten’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0518CD-4C23-42FE-8968-1FA633C83B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331" y="1875295"/>
            <a:ext cx="5410669" cy="31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D8994-5D3D-4FA7-99CA-F5D2D53718E9}"/>
              </a:ext>
            </a:extLst>
          </p:cNvPr>
          <p:cNvSpPr txBox="1"/>
          <p:nvPr/>
        </p:nvSpPr>
        <p:spPr>
          <a:xfrm>
            <a:off x="1073020" y="2230016"/>
            <a:ext cx="5234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Het </a:t>
            </a:r>
            <a:r>
              <a:rPr lang="en-US" sz="1600" b="1" dirty="0" err="1"/>
              <a:t>systeem</a:t>
            </a:r>
            <a:r>
              <a:rPr lang="en-US" sz="1600" b="1" dirty="0"/>
              <a:t> </a:t>
            </a:r>
            <a:r>
              <a:rPr lang="en-US" sz="1600" b="1" dirty="0" err="1"/>
              <a:t>toont</a:t>
            </a:r>
            <a:r>
              <a:rPr lang="en-US" sz="1600" b="1" dirty="0"/>
              <a:t> de </a:t>
            </a:r>
            <a:r>
              <a:rPr lang="en-US" sz="1600" b="1" dirty="0" err="1"/>
              <a:t>afbeelding</a:t>
            </a:r>
            <a:r>
              <a:rPr lang="en-US" sz="1600" b="1" dirty="0"/>
              <a:t>(</a:t>
            </a:r>
            <a:r>
              <a:rPr lang="en-US" sz="1600" b="1" dirty="0" err="1"/>
              <a:t>en</a:t>
            </a:r>
            <a:r>
              <a:rPr lang="en-US" sz="1600" b="1" dirty="0"/>
              <a:t>) van het product</a:t>
            </a:r>
          </a:p>
          <a:p>
            <a:r>
              <a:rPr lang="en-US" sz="1600" dirty="0"/>
              <a:t>	- </a:t>
            </a:r>
            <a:r>
              <a:rPr lang="en-US" sz="1600" dirty="0" err="1"/>
              <a:t>Missend</a:t>
            </a:r>
            <a:r>
              <a:rPr lang="en-US" sz="1600" dirty="0"/>
              <a:t>: Product 16 </a:t>
            </a:r>
            <a:r>
              <a:rPr lang="en-US" sz="1600" dirty="0" err="1"/>
              <a:t>laat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3 </a:t>
            </a:r>
            <a:r>
              <a:rPr lang="en-US" sz="1600" dirty="0" err="1"/>
              <a:t>afbeeldingen</a:t>
            </a:r>
            <a:r>
              <a:rPr lang="en-US" sz="1600" dirty="0"/>
              <a:t> </a:t>
            </a:r>
            <a:r>
              <a:rPr lang="en-US" sz="1600" dirty="0" err="1"/>
              <a:t>zien</a:t>
            </a:r>
            <a:endParaRPr lang="en-US" sz="1600" dirty="0"/>
          </a:p>
          <a:p>
            <a:r>
              <a:rPr lang="en-US" sz="1600" dirty="0"/>
              <a:t>	- </a:t>
            </a:r>
            <a:r>
              <a:rPr lang="en-US" sz="1600" dirty="0" err="1"/>
              <a:t>Advies</a:t>
            </a:r>
            <a:r>
              <a:rPr lang="en-US" sz="1600" dirty="0"/>
              <a:t>: </a:t>
            </a:r>
            <a:r>
              <a:rPr lang="en-US" sz="1600" dirty="0" err="1"/>
              <a:t>Meenemen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sprint 3</a:t>
            </a:r>
          </a:p>
          <a:p>
            <a:endParaRPr lang="en-US" sz="1600" dirty="0"/>
          </a:p>
          <a:p>
            <a:r>
              <a:rPr lang="en-US" sz="1600" b="1" dirty="0"/>
              <a:t>Het </a:t>
            </a:r>
            <a:r>
              <a:rPr lang="en-US" sz="1600" b="1" dirty="0" err="1"/>
              <a:t>systeem</a:t>
            </a:r>
            <a:r>
              <a:rPr lang="en-US" sz="1600" b="1" dirty="0"/>
              <a:t> </a:t>
            </a:r>
            <a:r>
              <a:rPr lang="en-US" sz="1600" b="1" dirty="0" err="1"/>
              <a:t>toont</a:t>
            </a:r>
            <a:r>
              <a:rPr lang="en-US" sz="1600" b="1" dirty="0"/>
              <a:t> </a:t>
            </a:r>
            <a:r>
              <a:rPr lang="en-US" sz="1600" b="1" dirty="0" err="1"/>
              <a:t>een</a:t>
            </a:r>
            <a:r>
              <a:rPr lang="en-US" sz="1600" b="1" dirty="0"/>
              <a:t> link </a:t>
            </a:r>
            <a:r>
              <a:rPr lang="en-US" sz="1600" b="1" dirty="0" err="1"/>
              <a:t>naar</a:t>
            </a:r>
            <a:r>
              <a:rPr lang="en-US" sz="1600" b="1" dirty="0"/>
              <a:t> </a:t>
            </a:r>
            <a:r>
              <a:rPr lang="en-US" sz="1600" b="1" dirty="0" err="1"/>
              <a:t>filmmateriaal</a:t>
            </a:r>
            <a:r>
              <a:rPr lang="en-US" sz="1600" b="1" dirty="0"/>
              <a:t> van het product</a:t>
            </a:r>
            <a:endParaRPr lang="nl-NL" sz="1600" b="1" dirty="0"/>
          </a:p>
          <a:p>
            <a:r>
              <a:rPr lang="nl-NL" sz="1600" dirty="0"/>
              <a:t>	- Missend: Dit is nu een </a:t>
            </a:r>
            <a:r>
              <a:rPr lang="nl-NL" sz="1600" dirty="0" err="1"/>
              <a:t>iframe</a:t>
            </a:r>
            <a:endParaRPr lang="nl-NL" sz="1600" dirty="0"/>
          </a:p>
          <a:p>
            <a:r>
              <a:rPr lang="nl-NL" sz="1600" dirty="0"/>
              <a:t>	- Advies: Laten zoals het nu is, dit is gebruiksvriendelijker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572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A704A6-8F05-4503-AA22-53A725EF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Activity Diagram</a:t>
            </a:r>
            <a:br>
              <a:rPr lang="nl-NL" dirty="0"/>
            </a:br>
            <a:endParaRPr lang="nl-NL" dirty="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5EAA1783-E9B5-422D-9025-017D5A7E1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1061" y="2054082"/>
            <a:ext cx="11849878" cy="40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85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6D2AD38-B32F-4CB4-A52E-7A58EA556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31" y="4370208"/>
            <a:ext cx="8921218" cy="2747504"/>
          </a:xfrm>
        </p:spPr>
        <p:txBody>
          <a:bodyPr>
            <a:normAutofit/>
          </a:bodyPr>
          <a:lstStyle/>
          <a:p>
            <a:pPr marL="0" indent="0" algn="l" fontAlgn="auto">
              <a:buNone/>
            </a:pPr>
            <a:endParaRPr lang="nl-NL" b="0" i="0" dirty="0">
              <a:solidFill>
                <a:srgbClr val="313537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AA704A6-8F05-4503-AA22-53A725EF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85" y="566768"/>
            <a:ext cx="10523973" cy="627392"/>
          </a:xfrm>
        </p:spPr>
        <p:txBody>
          <a:bodyPr>
            <a:normAutofit fontScale="90000"/>
          </a:bodyPr>
          <a:lstStyle/>
          <a:p>
            <a:r>
              <a:rPr lang="nl-NL" dirty="0"/>
              <a:t>Acceptatiecriteria ‘Zoeken producten’</a:t>
            </a:r>
            <a:br>
              <a:rPr lang="nl-NL" dirty="0"/>
            </a:br>
            <a:endParaRPr lang="nl-NL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8D0001-7F0F-424D-9DDB-F45CA7B29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5" y="1194160"/>
            <a:ext cx="683895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96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6D2AD38-B32F-4CB4-A52E-7A58EA556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20" y="2064327"/>
            <a:ext cx="10502710" cy="4068677"/>
          </a:xfrm>
        </p:spPr>
        <p:txBody>
          <a:bodyPr>
            <a:normAutofit/>
          </a:bodyPr>
          <a:lstStyle/>
          <a:p>
            <a:pPr marL="0" indent="0" algn="l" fontAlgn="auto">
              <a:buNone/>
            </a:pPr>
            <a:r>
              <a:rPr lang="nl-NL" b="0" i="0" dirty="0">
                <a:solidFill>
                  <a:srgbClr val="313537"/>
                </a:solidFill>
                <a:effectLst/>
                <a:latin typeface="Roboto" panose="02000000000000000000" pitchFamily="2" charset="0"/>
              </a:rPr>
              <a:t>Implementeer de index ‘zoekartikel’ (zie technisch ontwerp) om </a:t>
            </a:r>
            <a:r>
              <a:rPr lang="nl-NL" b="0" i="0" dirty="0" err="1">
                <a:solidFill>
                  <a:srgbClr val="313537"/>
                </a:solidFill>
                <a:effectLst/>
                <a:latin typeface="Roboto" panose="02000000000000000000" pitchFamily="2" charset="0"/>
              </a:rPr>
              <a:t>fulltext</a:t>
            </a:r>
            <a:r>
              <a:rPr lang="nl-NL" b="0" i="0" dirty="0">
                <a:solidFill>
                  <a:srgbClr val="313537"/>
                </a:solidFill>
                <a:effectLst/>
                <a:latin typeface="Roboto" panose="02000000000000000000" pitchFamily="2" charset="0"/>
              </a:rPr>
              <a:t>-search mogelijk te maken. Laat </a:t>
            </a:r>
            <a:r>
              <a:rPr lang="nl-NL" dirty="0">
                <a:solidFill>
                  <a:srgbClr val="313537"/>
                </a:solidFill>
              </a:rPr>
              <a:t>live zien dat de volgende query werkt: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4EDAF46-AB0A-4AD5-BD4C-94BC8F8C7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AA704A6-8F05-4503-AA22-53A725EF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Uitwerking opdracht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0291A-C368-48EC-989A-2C2DE3762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36" y="5184016"/>
            <a:ext cx="10086109" cy="64633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stockitemid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stockitemname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searchdetails,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marketingcomments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MATCH(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stockitemname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searchdetails,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marketingcomments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AGAINST ('usb green' in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mode) as score FROM stockitems ORDER BY score DESC;</a:t>
            </a:r>
            <a:r>
              <a:rPr kumimoji="0" lang="nl-NL" altLang="nl-N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56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6D2AD38-B32F-4CB4-A52E-7A58EA556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20" y="2064327"/>
            <a:ext cx="10502710" cy="4068677"/>
          </a:xfrm>
        </p:spPr>
        <p:txBody>
          <a:bodyPr>
            <a:normAutofit/>
          </a:bodyPr>
          <a:lstStyle/>
          <a:p>
            <a:pPr marL="0" indent="0" algn="l" fontAlgn="auto">
              <a:buNone/>
            </a:pPr>
            <a:r>
              <a:rPr lang="nl-NL" dirty="0">
                <a:hlinkClick r:id="rId2"/>
              </a:rPr>
              <a:t>NERDYGADGETS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4EDAF46-AB0A-4AD5-BD4C-94BC8F8C7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NL" dirty="0">
                <a:solidFill>
                  <a:srgbClr val="313537"/>
                </a:solidFill>
              </a:rPr>
              <a:t>Laat live zien dat de code voor de interactieve catalogus ‘werkt’ en dat deze getest kan worden (volgend college)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AA704A6-8F05-4503-AA22-53A725EF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Uitwerking opdracht 4</a:t>
            </a:r>
          </a:p>
        </p:txBody>
      </p:sp>
    </p:spTree>
    <p:extLst>
      <p:ext uri="{BB962C8B-B14F-4D97-AF65-F5344CB8AC3E}">
        <p14:creationId xmlns:p14="http://schemas.microsoft.com/office/powerpoint/2010/main" val="116692464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Windeshei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A61A"/>
      </a:accent1>
      <a:accent2>
        <a:srgbClr val="FFCB05"/>
      </a:accent2>
      <a:accent3>
        <a:srgbClr val="FFF578"/>
      </a:accent3>
      <a:accent4>
        <a:srgbClr val="EE3034"/>
      </a:accent4>
      <a:accent5>
        <a:srgbClr val="F16682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-PP-Windeheim-16-9" id="{0468D834-CABC-E04A-9363-F436E29F7596}" vid="{BD4278CC-1326-FB47-A7D2-C63D709A14E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0</TotalTime>
  <Words>186</Words>
  <Application>Microsoft Office PowerPoint</Application>
  <PresentationFormat>Widescreen</PresentationFormat>
  <Paragraphs>20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Roboto Medium</vt:lpstr>
      <vt:lpstr>Calibri</vt:lpstr>
      <vt:lpstr>Courier New</vt:lpstr>
      <vt:lpstr>Roboto Black</vt:lpstr>
      <vt:lpstr>Roboto</vt:lpstr>
      <vt:lpstr>Kantoorthema</vt:lpstr>
      <vt:lpstr>KBS NerdyGadgets</vt:lpstr>
      <vt:lpstr>Uitwerking acceptatietest ‘Bekijken producten’</vt:lpstr>
      <vt:lpstr>Activity Diagram </vt:lpstr>
      <vt:lpstr>Acceptatiecriteria ‘Zoeken producten’ </vt:lpstr>
      <vt:lpstr>Uitwerking opdracht 3</vt:lpstr>
      <vt:lpstr>Uitwerking opdracht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2021-09-24T15:00:31Z</dcterms:created>
  <dcterms:modified xsi:type="dcterms:W3CDTF">2021-10-07T07:19:46Z</dcterms:modified>
</cp:coreProperties>
</file>